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6" r:id="rId2"/>
    <p:sldId id="257" r:id="rId3"/>
    <p:sldId id="266" r:id="rId4"/>
    <p:sldId id="265" r:id="rId5"/>
    <p:sldId id="258" r:id="rId6"/>
    <p:sldId id="259" r:id="rId7"/>
    <p:sldId id="262" r:id="rId8"/>
    <p:sldId id="264" r:id="rId9"/>
    <p:sldId id="272" r:id="rId10"/>
    <p:sldId id="273" r:id="rId11"/>
    <p:sldId id="274" r:id="rId12"/>
    <p:sldId id="270" r:id="rId13"/>
    <p:sldId id="271" r:id="rId14"/>
    <p:sldId id="275" r:id="rId15"/>
    <p:sldId id="276" r:id="rId16"/>
    <p:sldId id="263" r:id="rId17"/>
    <p:sldId id="268" r:id="rId18"/>
    <p:sldId id="267" r:id="rId19"/>
    <p:sldId id="26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19"/>
    <p:restoredTop sz="79106"/>
  </p:normalViewPr>
  <p:slideViewPr>
    <p:cSldViewPr snapToGrid="0" snapToObjects="1">
      <p:cViewPr varScale="1">
        <p:scale>
          <a:sx n="72" d="100"/>
          <a:sy n="72" d="100"/>
        </p:scale>
        <p:origin x="624" y="200"/>
      </p:cViewPr>
      <p:guideLst/>
    </p:cSldViewPr>
  </p:slideViewPr>
  <p:notesTextViewPr>
    <p:cViewPr>
      <p:scale>
        <a:sx n="95" d="100"/>
        <a:sy n="95"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19395-01C6-E946-8A62-B137A7CF2974}" type="datetimeFigureOut">
              <a:rPr lang="en-US" smtClean="0"/>
              <a:t>4/3/20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9F86C3-78D0-C248-AE0F-A2A035F8BB5F}" type="slidenum">
              <a:rPr lang="en-US" smtClean="0"/>
              <a:t>‹#›</a:t>
            </a:fld>
            <a:endParaRPr lang="en-US"/>
          </a:p>
        </p:txBody>
      </p:sp>
    </p:spTree>
    <p:extLst>
      <p:ext uri="{BB962C8B-B14F-4D97-AF65-F5344CB8AC3E}">
        <p14:creationId xmlns:p14="http://schemas.microsoft.com/office/powerpoint/2010/main" val="616658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A34879-A25B-7E4A-85FF-8D54DB9AD5A0}" type="slidenum">
              <a:rPr lang="en-US" smtClean="0"/>
              <a:t>2</a:t>
            </a:fld>
            <a:endParaRPr lang="en-US"/>
          </a:p>
        </p:txBody>
      </p:sp>
    </p:spTree>
    <p:extLst>
      <p:ext uri="{BB962C8B-B14F-4D97-AF65-F5344CB8AC3E}">
        <p14:creationId xmlns:p14="http://schemas.microsoft.com/office/powerpoint/2010/main" val="417581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Results</a:t>
            </a:r>
            <a:r>
              <a:rPr lang="en-US" baseline="0" dirty="0"/>
              <a:t> of eDNA detection of </a:t>
            </a:r>
            <a:r>
              <a:rPr lang="en-US" baseline="0" dirty="0" err="1"/>
              <a:t>waterbirds</a:t>
            </a:r>
            <a:r>
              <a:rPr lang="en-US" baseline="0" dirty="0"/>
              <a:t> at Willow Lake (Prescott, AZ) versus traditional survey count. We hypothesized we could detect 26 different species of </a:t>
            </a:r>
            <a:r>
              <a:rPr lang="en-US" baseline="0" dirty="0" err="1"/>
              <a:t>waterbird</a:t>
            </a:r>
            <a:r>
              <a:rPr lang="en-US" baseline="0" dirty="0"/>
              <a:t> species which are listed on this table. The traditional survey was performed with four teams of observers following the Prescott Audubon Society IBA survey protocol in November, 2018. A total of 30-wetland associated species were counted, and we hypothesized we could detect 26/30 using our eDNA metabarcoding protocol. A total of 14 species were detected including the Wood Duck </a:t>
            </a:r>
            <a:r>
              <a:rPr lang="en-US" i="1" baseline="0" dirty="0"/>
              <a:t>Aix </a:t>
            </a:r>
            <a:r>
              <a:rPr lang="en-US" i="1" baseline="0" dirty="0" err="1"/>
              <a:t>sponsa</a:t>
            </a:r>
            <a:r>
              <a:rPr lang="en-US" baseline="0" dirty="0"/>
              <a:t>, which was not detected through traditional surveys. We had one unknown sequence, the Ruddy </a:t>
            </a:r>
            <a:r>
              <a:rPr lang="en-US" baseline="0" dirty="0" err="1"/>
              <a:t>Shelduck</a:t>
            </a:r>
            <a:r>
              <a:rPr lang="en-US" baseline="0" dirty="0"/>
              <a:t> which had one OTU with a match to </a:t>
            </a:r>
            <a:r>
              <a:rPr lang="en-US" i="1" baseline="0" dirty="0" err="1"/>
              <a:t>Tadorna</a:t>
            </a:r>
            <a:r>
              <a:rPr lang="en-US" i="1" baseline="0" dirty="0"/>
              <a:t>. </a:t>
            </a:r>
            <a:r>
              <a:rPr lang="en-US" i="0" baseline="0" dirty="0"/>
              <a:t>There are many domestics in the area that are also unknown. This technique does not also distinguish between closely related species. The OTU assigned to the Green-winged Teal </a:t>
            </a:r>
            <a:r>
              <a:rPr lang="en-US" i="1" baseline="0" dirty="0" err="1"/>
              <a:t>Anas</a:t>
            </a:r>
            <a:r>
              <a:rPr lang="en-US" i="1" baseline="0" dirty="0"/>
              <a:t> </a:t>
            </a:r>
            <a:r>
              <a:rPr lang="en-US" i="1" baseline="0" dirty="0" err="1"/>
              <a:t>crecca</a:t>
            </a:r>
            <a:r>
              <a:rPr lang="en-US" i="1" baseline="0" dirty="0"/>
              <a:t> </a:t>
            </a:r>
            <a:r>
              <a:rPr lang="en-US" i="0" baseline="0" dirty="0"/>
              <a:t>was also 100% to the </a:t>
            </a:r>
            <a:r>
              <a:rPr lang="en-US" i="0" baseline="0" dirty="0" err="1"/>
              <a:t>Falcated</a:t>
            </a:r>
            <a:r>
              <a:rPr lang="en-US" i="0" baseline="0" dirty="0"/>
              <a:t> Duck. The </a:t>
            </a:r>
            <a:r>
              <a:rPr lang="en-US" i="0" baseline="0" dirty="0" err="1"/>
              <a:t>Falcated</a:t>
            </a:r>
            <a:r>
              <a:rPr lang="en-US" i="0" baseline="0" dirty="0"/>
              <a:t> Duck is located in Eurasia, however, so we were able to hypothesize this detection as the Green-winged Teal </a:t>
            </a:r>
            <a:endParaRPr lang="en-US" i="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34879-A25B-7E4A-85FF-8D54DB9AD5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023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Results</a:t>
            </a:r>
            <a:r>
              <a:rPr lang="en-US" baseline="0" dirty="0"/>
              <a:t> of vertebrate detection in stock tanks and natural springs in the Prescott National Forest (Prescott, AZ). Field negative controls were collected during sample collection and carried through analysis, along with the positive control (Rhesus macaque DNA). Eight vertebrate species were detected from the 8 sites studied. The values listed represent the total number of eDNA sequences detected at the sample sites. </a:t>
            </a:r>
          </a:p>
          <a:p>
            <a:endParaRPr lang="en-US" baseline="0" dirty="0"/>
          </a:p>
          <a:p>
            <a:r>
              <a:rPr lang="en-US" baseline="0" dirty="0"/>
              <a:t>* The Mule Deer OTU was 100% match to the Mule Deer and the White-tailed Deer </a:t>
            </a:r>
            <a:r>
              <a:rPr lang="en-US" i="1" baseline="0" dirty="0" err="1"/>
              <a:t>Odocoileus</a:t>
            </a:r>
            <a:r>
              <a:rPr lang="en-US" i="1" baseline="0" dirty="0"/>
              <a:t> </a:t>
            </a:r>
            <a:r>
              <a:rPr lang="en-US" i="1" baseline="0" dirty="0" err="1"/>
              <a:t>virginianus</a:t>
            </a:r>
            <a:r>
              <a:rPr lang="en-US" baseline="0" dirty="0"/>
              <a:t>, suggesting shared haplotypes and the inability to distinguish between the two species with these primers. A reference 16S </a:t>
            </a:r>
            <a:r>
              <a:rPr lang="en-US" baseline="0" dirty="0" err="1"/>
              <a:t>rRNA</a:t>
            </a:r>
            <a:r>
              <a:rPr lang="en-US" baseline="0" dirty="0"/>
              <a:t> sequence for the Arizona Gray Squirrel is absent from </a:t>
            </a:r>
            <a:r>
              <a:rPr lang="en-US" baseline="0" dirty="0" err="1"/>
              <a:t>GenBank</a:t>
            </a:r>
            <a:r>
              <a:rPr lang="en-US" baseline="0" dirty="0"/>
              <a:t>. This listing is a hypothesis based on the OTU being a 96% match to other members of this genus and the tank being in a riparian area. </a:t>
            </a:r>
          </a:p>
        </p:txBody>
      </p:sp>
      <p:sp>
        <p:nvSpPr>
          <p:cNvPr id="4" name="Slide Number Placeholder 3"/>
          <p:cNvSpPr>
            <a:spLocks noGrp="1"/>
          </p:cNvSpPr>
          <p:nvPr>
            <p:ph type="sldNum" sz="quarter" idx="10"/>
          </p:nvPr>
        </p:nvSpPr>
        <p:spPr/>
        <p:txBody>
          <a:bodyPr/>
          <a:lstStyle/>
          <a:p>
            <a:fld id="{6E9F86C3-78D0-C248-AE0F-A2A035F8BB5F}" type="slidenum">
              <a:rPr lang="en-US" smtClean="0"/>
              <a:t>14</a:t>
            </a:fld>
            <a:endParaRPr lang="en-US"/>
          </a:p>
        </p:txBody>
      </p:sp>
    </p:spTree>
    <p:extLst>
      <p:ext uri="{BB962C8B-B14F-4D97-AF65-F5344CB8AC3E}">
        <p14:creationId xmlns:p14="http://schemas.microsoft.com/office/powerpoint/2010/main" val="575364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A12F0-E8CD-F445-933D-2275A0C05423}" type="slidenum">
              <a:rPr lang="en-US" smtClean="0"/>
              <a:t>16</a:t>
            </a:fld>
            <a:endParaRPr lang="en-US"/>
          </a:p>
        </p:txBody>
      </p:sp>
    </p:spTree>
    <p:extLst>
      <p:ext uri="{BB962C8B-B14F-4D97-AF65-F5344CB8AC3E}">
        <p14:creationId xmlns:p14="http://schemas.microsoft.com/office/powerpoint/2010/main" val="2085882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894647-C8EB-A247-BD58-6141F31EC19C}" type="slidenum">
              <a:rPr lang="en-US" smtClean="0"/>
              <a:t>18</a:t>
            </a:fld>
            <a:endParaRPr lang="en-US"/>
          </a:p>
        </p:txBody>
      </p:sp>
    </p:spTree>
    <p:extLst>
      <p:ext uri="{BB962C8B-B14F-4D97-AF65-F5344CB8AC3E}">
        <p14:creationId xmlns:p14="http://schemas.microsoft.com/office/powerpoint/2010/main" val="720850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34879-A25B-7E4A-85FF-8D54DB9AD5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895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A34879-A25B-7E4A-85FF-8D54DB9AD5A0}" type="slidenum">
              <a:rPr lang="en-US" smtClean="0"/>
              <a:t>4</a:t>
            </a:fld>
            <a:endParaRPr lang="en-US"/>
          </a:p>
        </p:txBody>
      </p:sp>
    </p:spTree>
    <p:extLst>
      <p:ext uri="{BB962C8B-B14F-4D97-AF65-F5344CB8AC3E}">
        <p14:creationId xmlns:p14="http://schemas.microsoft.com/office/powerpoint/2010/main" val="198408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34879-A25B-7E4A-85FF-8D54DB9AD5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322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34879-A25B-7E4A-85FF-8D54DB9AD5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94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A12F0-E8CD-F445-933D-2275A0C05423}" type="slidenum">
              <a:rPr lang="en-US" smtClean="0"/>
              <a:t>7</a:t>
            </a:fld>
            <a:endParaRPr lang="en-US"/>
          </a:p>
        </p:txBody>
      </p:sp>
    </p:spTree>
    <p:extLst>
      <p:ext uri="{BB962C8B-B14F-4D97-AF65-F5344CB8AC3E}">
        <p14:creationId xmlns:p14="http://schemas.microsoft.com/office/powerpoint/2010/main" val="1486588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9F86C3-78D0-C248-AE0F-A2A035F8BB5F}" type="slidenum">
              <a:rPr lang="en-US" smtClean="0"/>
              <a:t>8</a:t>
            </a:fld>
            <a:endParaRPr lang="en-US"/>
          </a:p>
        </p:txBody>
      </p:sp>
    </p:spTree>
    <p:extLst>
      <p:ext uri="{BB962C8B-B14F-4D97-AF65-F5344CB8AC3E}">
        <p14:creationId xmlns:p14="http://schemas.microsoft.com/office/powerpoint/2010/main" val="32751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Table: Results from samples collected from the</a:t>
            </a:r>
            <a:r>
              <a:rPr lang="en-US" baseline="0" dirty="0"/>
              <a:t> Upper Verde River Wildlife Management Area (</a:t>
            </a:r>
            <a:r>
              <a:rPr lang="en-US" baseline="0" dirty="0" err="1"/>
              <a:t>Paulden</a:t>
            </a:r>
            <a:r>
              <a:rPr lang="en-US" baseline="0" dirty="0"/>
              <a:t>, AZ). Check marks represent which samples a species was detected in. </a:t>
            </a:r>
            <a:endParaRPr lang="en-US" dirty="0"/>
          </a:p>
        </p:txBody>
      </p:sp>
      <p:sp>
        <p:nvSpPr>
          <p:cNvPr id="4" name="Slide Number Placeholder 3"/>
          <p:cNvSpPr>
            <a:spLocks noGrp="1"/>
          </p:cNvSpPr>
          <p:nvPr>
            <p:ph type="sldNum" sz="quarter" idx="10"/>
          </p:nvPr>
        </p:nvSpPr>
        <p:spPr/>
        <p:txBody>
          <a:bodyPr/>
          <a:lstStyle/>
          <a:p>
            <a:fld id="{6E9F86C3-78D0-C248-AE0F-A2A035F8BB5F}" type="slidenum">
              <a:rPr lang="en-US" smtClean="0"/>
              <a:t>9</a:t>
            </a:fld>
            <a:endParaRPr lang="en-US"/>
          </a:p>
        </p:txBody>
      </p:sp>
    </p:spTree>
    <p:extLst>
      <p:ext uri="{BB962C8B-B14F-4D97-AF65-F5344CB8AC3E}">
        <p14:creationId xmlns:p14="http://schemas.microsoft.com/office/powerpoint/2010/main" val="1547768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Table: Results from samples collected from the confluence of the Verde</a:t>
            </a:r>
            <a:r>
              <a:rPr lang="en-US" baseline="0" dirty="0"/>
              <a:t> River and Beaver Creek (Camp Verde, AZ). Check marks represent which samples a species was detected in.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E9F86C3-78D0-C248-AE0F-A2A035F8BB5F}" type="slidenum">
              <a:rPr lang="en-US" smtClean="0"/>
              <a:t>10</a:t>
            </a:fld>
            <a:endParaRPr lang="en-US"/>
          </a:p>
        </p:txBody>
      </p:sp>
    </p:spTree>
    <p:extLst>
      <p:ext uri="{BB962C8B-B14F-4D97-AF65-F5344CB8AC3E}">
        <p14:creationId xmlns:p14="http://schemas.microsoft.com/office/powerpoint/2010/main" val="415045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Results</a:t>
            </a:r>
            <a:r>
              <a:rPr lang="en-US" baseline="0" dirty="0"/>
              <a:t> of species detected on Fossil Creek, a tributary of the Verde River (Strawberry, AZ). In 2004, Fossil Creek underwent a fish restoration project to repopulate the area with native fish species. Through eDNA metabarcoding, we were able to detect both of the threatened and endangered species, the </a:t>
            </a:r>
            <a:r>
              <a:rPr lang="en-US" baseline="0" dirty="0" err="1"/>
              <a:t>Spikedace</a:t>
            </a:r>
            <a:r>
              <a:rPr lang="en-US" baseline="0" dirty="0"/>
              <a:t> </a:t>
            </a:r>
            <a:r>
              <a:rPr lang="en-US" i="1" baseline="0" dirty="0" err="1"/>
              <a:t>Meda</a:t>
            </a:r>
            <a:r>
              <a:rPr lang="en-US" i="1" baseline="0" dirty="0"/>
              <a:t> </a:t>
            </a:r>
            <a:r>
              <a:rPr lang="en-US" i="1" baseline="0" dirty="0" err="1"/>
              <a:t>fulgida</a:t>
            </a:r>
            <a:r>
              <a:rPr lang="en-US" i="1" baseline="0" dirty="0"/>
              <a:t> </a:t>
            </a:r>
            <a:r>
              <a:rPr lang="en-US" baseline="0" dirty="0"/>
              <a:t>and Gila Topminnow </a:t>
            </a:r>
            <a:r>
              <a:rPr lang="en-US" i="1" baseline="0" dirty="0" err="1"/>
              <a:t>Poeciliopsis</a:t>
            </a:r>
            <a:r>
              <a:rPr lang="en-US" i="1" baseline="0" dirty="0"/>
              <a:t> </a:t>
            </a:r>
            <a:r>
              <a:rPr lang="en-US" i="1" baseline="0" dirty="0" err="1"/>
              <a:t>occidentalis</a:t>
            </a:r>
            <a:r>
              <a:rPr lang="en-US" i="1" baseline="0" dirty="0"/>
              <a:t>. </a:t>
            </a:r>
            <a:r>
              <a:rPr lang="en-US" i="0" baseline="0" dirty="0"/>
              <a:t>As well, we detected several species of conservation need the Sonora Mud Turtle </a:t>
            </a:r>
            <a:r>
              <a:rPr lang="en-US" i="1" baseline="0" dirty="0" err="1"/>
              <a:t>Kinosternon</a:t>
            </a:r>
            <a:r>
              <a:rPr lang="en-US" i="1" baseline="0" dirty="0"/>
              <a:t> </a:t>
            </a:r>
            <a:r>
              <a:rPr lang="en-US" i="1" baseline="0" dirty="0" err="1"/>
              <a:t>sonoriense</a:t>
            </a:r>
            <a:r>
              <a:rPr lang="en-US" i="0" baseline="0" dirty="0"/>
              <a:t>, Lowland Leopard Frog </a:t>
            </a:r>
            <a:r>
              <a:rPr lang="en-US" i="1" baseline="0" dirty="0"/>
              <a:t>Rana </a:t>
            </a:r>
            <a:r>
              <a:rPr lang="en-US" i="1" baseline="0" dirty="0" err="1"/>
              <a:t>yavapaiensis</a:t>
            </a:r>
            <a:r>
              <a:rPr lang="en-US" i="0" baseline="0" dirty="0"/>
              <a:t>, North American River Otter </a:t>
            </a:r>
            <a:r>
              <a:rPr lang="en-US" i="1" baseline="0" dirty="0" err="1"/>
              <a:t>Lontra</a:t>
            </a:r>
            <a:r>
              <a:rPr lang="en-US" i="1" baseline="0" dirty="0"/>
              <a:t> </a:t>
            </a:r>
            <a:r>
              <a:rPr lang="en-US" i="1" baseline="0" dirty="0" err="1"/>
              <a:t>canadensis</a:t>
            </a:r>
            <a:r>
              <a:rPr lang="en-US" i="0" baseline="0" dirty="0"/>
              <a:t>, and the Arizona Gray Squirrel </a:t>
            </a:r>
            <a:r>
              <a:rPr lang="en-US" i="1" baseline="0" dirty="0" err="1"/>
              <a:t>Sciurus</a:t>
            </a:r>
            <a:r>
              <a:rPr lang="en-US" i="1" baseline="0" dirty="0"/>
              <a:t> </a:t>
            </a:r>
            <a:r>
              <a:rPr lang="en-US" i="1" baseline="0" dirty="0" err="1"/>
              <a:t>arizonensis</a:t>
            </a:r>
            <a:r>
              <a:rPr lang="en-US" i="0" baseline="0" dirty="0"/>
              <a:t>. </a:t>
            </a:r>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34879-A25B-7E4A-85FF-8D54DB9AD5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511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69CE3E-9FD6-2D41-8041-F5509C4E0803}" type="datetimeFigureOut">
              <a:rPr lang="en-US" smtClean="0"/>
              <a:t>4/3/20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C47FA8-E1B0-D74B-AC2A-42CAD345205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69CE3E-9FD6-2D41-8041-F5509C4E0803}" type="datetimeFigureOut">
              <a:rPr lang="en-US" smtClean="0"/>
              <a:t>4/3/20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C47FA8-E1B0-D74B-AC2A-42CAD345205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69CE3E-9FD6-2D41-8041-F5509C4E0803}" type="datetimeFigureOut">
              <a:rPr lang="en-US" smtClean="0"/>
              <a:t>4/3/20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C47FA8-E1B0-D74B-AC2A-42CAD345205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69CE3E-9FD6-2D41-8041-F5509C4E0803}" type="datetimeFigureOut">
              <a:rPr lang="en-US" smtClean="0"/>
              <a:t>4/3/20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C47FA8-E1B0-D74B-AC2A-42CAD345205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69CE3E-9FD6-2D41-8041-F5509C4E0803}" type="datetimeFigureOut">
              <a:rPr lang="en-US" smtClean="0"/>
              <a:t>4/3/20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C47FA8-E1B0-D74B-AC2A-42CAD345205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69CE3E-9FD6-2D41-8041-F5509C4E0803}" type="datetimeFigureOut">
              <a:rPr lang="en-US" smtClean="0"/>
              <a:t>4/3/20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C47FA8-E1B0-D74B-AC2A-42CAD345205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69CE3E-9FD6-2D41-8041-F5509C4E0803}" type="datetimeFigureOut">
              <a:rPr lang="en-US" smtClean="0"/>
              <a:t>4/3/20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C47FA8-E1B0-D74B-AC2A-42CAD345205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69CE3E-9FD6-2D41-8041-F5509C4E0803}" type="datetimeFigureOut">
              <a:rPr lang="en-US" smtClean="0"/>
              <a:t>4/3/20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C47FA8-E1B0-D74B-AC2A-42CAD345205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9CE3E-9FD6-2D41-8041-F5509C4E0803}" type="datetimeFigureOut">
              <a:rPr lang="en-US" smtClean="0"/>
              <a:t>4/3/20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C47FA8-E1B0-D74B-AC2A-42CAD345205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69CE3E-9FD6-2D41-8041-F5509C4E0803}" type="datetimeFigureOut">
              <a:rPr lang="en-US" smtClean="0"/>
              <a:t>4/3/20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C47FA8-E1B0-D74B-AC2A-42CAD345205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69CE3E-9FD6-2D41-8041-F5509C4E0803}" type="datetimeFigureOut">
              <a:rPr lang="en-US" smtClean="0"/>
              <a:t>4/3/20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C47FA8-E1B0-D74B-AC2A-42CAD345205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9CE3E-9FD6-2D41-8041-F5509C4E0803}" type="datetimeFigureOut">
              <a:rPr lang="en-US" smtClean="0"/>
              <a:t>4/3/20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C47FA8-E1B0-D74B-AC2A-42CAD3452056}" type="slidenum">
              <a:rPr lang="en-US" smtClean="0"/>
              <a:t>‹#›</a:t>
            </a:fld>
            <a:endParaRPr lang="en-US"/>
          </a:p>
        </p:txBody>
      </p:sp>
    </p:spTree>
    <p:extLst>
      <p:ext uri="{BB962C8B-B14F-4D97-AF65-F5344CB8AC3E}">
        <p14:creationId xmlns:p14="http://schemas.microsoft.com/office/powerpoint/2010/main" val="135997459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g"/><Relationship Id="rId5"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1152" y="463777"/>
            <a:ext cx="12745235" cy="1309224"/>
          </a:xfrm>
        </p:spPr>
        <p:txBody>
          <a:bodyPr>
            <a:noAutofit/>
          </a:bodyPr>
          <a:lstStyle/>
          <a:p>
            <a:r>
              <a:rPr lang="en-US" sz="3600" b="1" dirty="0">
                <a:latin typeface="+mn-lt"/>
              </a:rPr>
              <a:t>Metabarcoding across the Desert Southwest: Using </a:t>
            </a:r>
            <a:br>
              <a:rPr lang="en-US" sz="3600" b="1" dirty="0">
                <a:latin typeface="+mn-lt"/>
              </a:rPr>
            </a:br>
            <a:r>
              <a:rPr lang="en-US" sz="3600" b="1" dirty="0">
                <a:latin typeface="+mn-lt"/>
              </a:rPr>
              <a:t>Environmental DNA to Track Fish and Wildlife Use of </a:t>
            </a:r>
            <a:br>
              <a:rPr lang="en-US" sz="3600" b="1" dirty="0">
                <a:latin typeface="+mn-lt"/>
              </a:rPr>
            </a:br>
            <a:r>
              <a:rPr lang="en-US" sz="3600" b="1" dirty="0">
                <a:latin typeface="+mn-lt"/>
              </a:rPr>
              <a:t>Aquatic Ecosystems</a:t>
            </a:r>
          </a:p>
        </p:txBody>
      </p:sp>
      <p:grpSp>
        <p:nvGrpSpPr>
          <p:cNvPr id="8" name="Group 7"/>
          <p:cNvGrpSpPr/>
          <p:nvPr/>
        </p:nvGrpSpPr>
        <p:grpSpPr>
          <a:xfrm>
            <a:off x="2113764" y="1880264"/>
            <a:ext cx="7964470" cy="2837149"/>
            <a:chOff x="2053498" y="1764762"/>
            <a:chExt cx="7964470" cy="2837149"/>
          </a:xfrm>
        </p:grpSpPr>
        <p:pic>
          <p:nvPicPr>
            <p:cNvPr id="9" name="Picture 8" descr="https://attachments.office.net/owa/BENSONC5@erau.edu/service.svc/s/GetAttachmentThumbnail?id=AAMkADc2NGNjZmQyLTkwYmUtNGRiYi1iNDU2LWM1ODhhZjBmMGY1NwBGAAAAAAACZc7uTMWtQ5So0qIIFM%2F2BwDtrYahT8fkR6W51zKLZ5dUAAAAAAEMAADtrYahT8fkR6W51zKLZ5dUAAMEqDI6AAABEgAQAJkmfvHiX%2BtNn46AgbRGxYo%3D&amp;thumbnailType=2&amp;owa=outlook.office.com&amp;scriptVer=2019091601.16&amp;X-OWA-CANARY=V5VI5oDadk26_JjSQ-XTa5APQMctQtcYCU18vA97OvEOxlTFtmEWktroH7eoxsemMBJwMlozIFY.&amp;token=eyJhbGciOiJSUzI1NiIsImtpZCI6IjA2MDBGOUY2NzQ2MjA3MzdFNzM0MDRFMjg3QzQ1QTgxOENCN0NFQjgiLCJ4NXQiOiJCZ0Q1OW5SaUJ6Zm5OQVRpaDhSYWdZeTN6cmciLCJ0eXAiOiJKV1QifQ.eyJvcmlnaW4iOiJodHRwczovL291dGxvb2sub2ZmaWNlLmNvbSIsInZlciI6IkV4Y2hhbmdlLkNhbGxiYWNrLlYxIiwiYXBwY3R4c2VuZGVyIjoiT3dhRG93bmxvYWRANjkzMWM5NjMtMDdiNy00MTU2LWFiMGUtMzVkMWY3OTAzNWI4IiwiaXNzcmluZyI6IldXIiwiYXBwY3R4Ijoie1wibXNleGNocHJvdFwiOlwib3dhXCIsXCJwcmltYXJ5c2lkXCI6XCJTLTEtNS0yMS00MTUwMzY3NTIwLTIxODE4MDI2OTgtMzIzMzAxNjg5NC05OTA2NDAzXCIsXCJwdWlkXCI6XCIxMTUzODM2Mjk2NTUwMDgzNjQ4XCIsXCJvaWRcIjpcImU2ODBkMmY2LWIxMWQtNDdhNS04YjRmLTVkM2VhMTM4OGY2YVwiLFwic2NvcGVcIjpcIk93YURvd25sb2FkXCJ9IiwibmJmIjoxNTY5NDY2NzQzLCJleHAiOjE1Njk0NjczNDMsImlzcyI6IjAwMDAwMDAyLTAwMDAtMGZmMS1jZTAwLTAwMDAwMDAwMDAwMEA2OTMxYzk2My0wN2I3LTQxNTYtYWIwZS0zNWQxZjc5MDM1YjgiLCJhdWQiOiIwMDAwMDAwMi0wMDAwLTBmZjEtY2UwMC0wMDAwMDAwMDAwMDAvYXR0YWNobWVudHMub2ZmaWNlLm5ldEA2OTMxYzk2My0wN2I3LTQxNTYtYWIwZS0zNWQxZjc5MDM1YjgifQ.VRDOSEg2Rjccmw0EqXvI914yepnFnYypRyH2Hy3ACXI5eH0N_atnm0kdoThUTHP5bEqGJ1ehw2nkPp_wNh9AqrCrDuqrdhxzHVTBrlwq2HQGuEAlMNnZ3EO7JYdK0b48--wvcx_s3VYa0OGVqc2jYxNNSyLe4LuXdD3gSWoOT4THmo9oVOBS_tVibgfjsSxqcTaO_2rsNeR1nKhW2yF5XZEeB90GYTg6eRL7d8JdkzKEBRNpfTri6VIGDn1cOSgFhW8glr5T1UEqf-JmaKWeslAEulf24IBzZ3wLd92N1ZM-qpv0vRUn8Fb37UBxOWklBogKohJY6Lhqjuz4zz91og&amp;animation=tru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34" r="42466"/>
            <a:stretch/>
          </p:blipFill>
          <p:spPr bwMode="auto">
            <a:xfrm>
              <a:off x="2053498" y="1764762"/>
              <a:ext cx="2061601" cy="28252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3268" y="1770694"/>
              <a:ext cx="1884700" cy="2825285"/>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1678"/>
            <a:stretch/>
          </p:blipFill>
          <p:spPr>
            <a:xfrm>
              <a:off x="4249923" y="1770694"/>
              <a:ext cx="3748521" cy="2831217"/>
            </a:xfrm>
            <a:prstGeom prst="rect">
              <a:avLst/>
            </a:prstGeom>
          </p:spPr>
        </p:pic>
      </p:grpSp>
      <p:sp>
        <p:nvSpPr>
          <p:cNvPr id="16" name="Subtitle 2"/>
          <p:cNvSpPr>
            <a:spLocks noGrp="1"/>
          </p:cNvSpPr>
          <p:nvPr>
            <p:ph type="subTitle" idx="1"/>
          </p:nvPr>
        </p:nvSpPr>
        <p:spPr>
          <a:xfrm>
            <a:off x="1523999" y="4937871"/>
            <a:ext cx="9144000" cy="749300"/>
          </a:xfrm>
        </p:spPr>
        <p:txBody>
          <a:bodyPr>
            <a:normAutofit/>
          </a:bodyPr>
          <a:lstStyle/>
          <a:p>
            <a:pPr>
              <a:lnSpc>
                <a:spcPct val="100000"/>
              </a:lnSpc>
              <a:spcBef>
                <a:spcPts val="0"/>
              </a:spcBef>
            </a:pPr>
            <a:r>
              <a:rPr lang="en-US" sz="2000" b="1" dirty="0"/>
              <a:t>Bethany Davis, Dr. Hillary Eaton, Dr. Katie Benson and Matthew Valente</a:t>
            </a:r>
          </a:p>
          <a:p>
            <a:pPr>
              <a:lnSpc>
                <a:spcPct val="100000"/>
              </a:lnSpc>
              <a:spcBef>
                <a:spcPts val="0"/>
              </a:spcBef>
            </a:pPr>
            <a:r>
              <a:rPr lang="en-US" sz="2000" b="1" dirty="0"/>
              <a:t>Department of Biology and Chemistry </a:t>
            </a:r>
          </a:p>
        </p:txBody>
      </p:sp>
      <p:pic>
        <p:nvPicPr>
          <p:cNvPr id="17" name="Picture 16"/>
          <p:cNvPicPr>
            <a:picLocks noChangeAspect="1"/>
          </p:cNvPicPr>
          <p:nvPr/>
        </p:nvPicPr>
        <p:blipFill>
          <a:blip r:embed="rId5"/>
          <a:stretch>
            <a:fillRect/>
          </a:stretch>
        </p:blipFill>
        <p:spPr>
          <a:xfrm>
            <a:off x="4479368" y="5687171"/>
            <a:ext cx="3233261" cy="814039"/>
          </a:xfrm>
          <a:prstGeom prst="rect">
            <a:avLst/>
          </a:prstGeom>
        </p:spPr>
      </p:pic>
    </p:spTree>
    <p:extLst>
      <p:ext uri="{BB962C8B-B14F-4D97-AF65-F5344CB8AC3E}">
        <p14:creationId xmlns:p14="http://schemas.microsoft.com/office/powerpoint/2010/main" val="329603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8200" y="365125"/>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Camp Verde</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7767" y="1504782"/>
            <a:ext cx="9224065" cy="5085512"/>
          </a:xfrm>
        </p:spPr>
      </p:pic>
    </p:spTree>
    <p:extLst>
      <p:ext uri="{BB962C8B-B14F-4D97-AF65-F5344CB8AC3E}">
        <p14:creationId xmlns:p14="http://schemas.microsoft.com/office/powerpoint/2010/main" val="851932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Verde River </a:t>
            </a:r>
          </a:p>
        </p:txBody>
      </p:sp>
      <p:sp>
        <p:nvSpPr>
          <p:cNvPr id="3" name="Content Placeholder 2"/>
          <p:cNvSpPr>
            <a:spLocks noGrp="1"/>
          </p:cNvSpPr>
          <p:nvPr>
            <p:ph idx="1"/>
          </p:nvPr>
        </p:nvSpPr>
        <p:spPr/>
        <p:txBody>
          <a:bodyPr/>
          <a:lstStyle/>
          <a:p>
            <a:r>
              <a:rPr lang="en-US" b="1" dirty="0"/>
              <a:t>Detected all species found by Arizona Game and Fish Department </a:t>
            </a:r>
          </a:p>
          <a:p>
            <a:pPr lvl="1"/>
            <a:r>
              <a:rPr lang="en-US" b="1" dirty="0"/>
              <a:t>Species they did not: Western Mosquitofish (</a:t>
            </a:r>
            <a:r>
              <a:rPr lang="en-US" b="1" i="1" dirty="0" err="1"/>
              <a:t>Gambusia</a:t>
            </a:r>
            <a:r>
              <a:rPr lang="en-US" b="1" i="1" dirty="0"/>
              <a:t> </a:t>
            </a:r>
            <a:r>
              <a:rPr lang="en-US" b="1" i="1" dirty="0" err="1"/>
              <a:t>affinis</a:t>
            </a:r>
            <a:r>
              <a:rPr lang="en-US" b="1" dirty="0"/>
              <a:t>) </a:t>
            </a:r>
          </a:p>
          <a:p>
            <a:pPr lvl="1"/>
            <a:r>
              <a:rPr lang="en-US" b="1" dirty="0"/>
              <a:t>Surprises: Mystery Bass (</a:t>
            </a:r>
            <a:r>
              <a:rPr lang="en-US" b="1" i="1" dirty="0"/>
              <a:t>Micropterus</a:t>
            </a:r>
            <a:r>
              <a:rPr lang="en-US" b="1" dirty="0"/>
              <a:t> sp.)</a:t>
            </a:r>
          </a:p>
          <a:p>
            <a:pPr lvl="1"/>
            <a:endParaRPr lang="en-US" b="1" dirty="0"/>
          </a:p>
          <a:p>
            <a:r>
              <a:rPr lang="en-US" b="1" dirty="0"/>
              <a:t>Several species were missing in </a:t>
            </a:r>
            <a:r>
              <a:rPr lang="en-US" b="1" dirty="0" err="1"/>
              <a:t>GenBank</a:t>
            </a:r>
            <a:r>
              <a:rPr lang="en-US" b="1" dirty="0"/>
              <a:t> </a:t>
            </a:r>
          </a:p>
          <a:p>
            <a:pPr lvl="1"/>
            <a:r>
              <a:rPr lang="en-US" b="1" dirty="0"/>
              <a:t>Upper Verde </a:t>
            </a:r>
            <a:r>
              <a:rPr lang="mr-IN" b="1" dirty="0"/>
              <a:t>–</a:t>
            </a:r>
            <a:r>
              <a:rPr lang="en-US" b="1" dirty="0"/>
              <a:t> White Sucker, unknown </a:t>
            </a:r>
            <a:r>
              <a:rPr lang="en-US" b="1" dirty="0" err="1"/>
              <a:t>treefrog</a:t>
            </a:r>
            <a:r>
              <a:rPr lang="en-US" b="1" dirty="0"/>
              <a:t> and turtle species </a:t>
            </a:r>
          </a:p>
          <a:p>
            <a:pPr lvl="1"/>
            <a:r>
              <a:rPr lang="en-US" b="1" dirty="0"/>
              <a:t>Camp Verde </a:t>
            </a:r>
            <a:r>
              <a:rPr lang="mr-IN" b="1" dirty="0"/>
              <a:t>–</a:t>
            </a:r>
            <a:r>
              <a:rPr lang="en-US" b="1" dirty="0"/>
              <a:t> Mandarin Duck and California Towhee </a:t>
            </a:r>
          </a:p>
        </p:txBody>
      </p:sp>
    </p:spTree>
    <p:extLst>
      <p:ext uri="{BB962C8B-B14F-4D97-AF65-F5344CB8AC3E}">
        <p14:creationId xmlns:p14="http://schemas.microsoft.com/office/powerpoint/2010/main" val="1899230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81600" cy="1325563"/>
          </a:xfrm>
        </p:spPr>
        <p:txBody>
          <a:bodyPr/>
          <a:lstStyle/>
          <a:p>
            <a:pPr algn="ctr"/>
            <a:r>
              <a:rPr lang="en-US" b="1" dirty="0">
                <a:latin typeface="+mn-lt"/>
              </a:rPr>
              <a:t>Fossil Creek</a:t>
            </a:r>
          </a:p>
        </p:txBody>
      </p:sp>
      <p:sp>
        <p:nvSpPr>
          <p:cNvPr id="7" name="Content Placeholder 6"/>
          <p:cNvSpPr>
            <a:spLocks noGrp="1"/>
          </p:cNvSpPr>
          <p:nvPr>
            <p:ph sz="half" idx="1"/>
          </p:nvPr>
        </p:nvSpPr>
        <p:spPr/>
        <p:txBody>
          <a:bodyPr/>
          <a:lstStyle/>
          <a:p>
            <a:r>
              <a:rPr lang="en-US" b="1" dirty="0"/>
              <a:t>$10 million fish restoration</a:t>
            </a:r>
          </a:p>
          <a:p>
            <a:r>
              <a:rPr lang="en-US" b="1" dirty="0"/>
              <a:t>Can we detect T&amp;E species? </a:t>
            </a:r>
          </a:p>
          <a:p>
            <a:pPr lvl="1"/>
            <a:r>
              <a:rPr lang="en-US" b="1" dirty="0"/>
              <a:t>Both T&amp;E fishes</a:t>
            </a:r>
            <a:r>
              <a:rPr lang="en-US" b="1" baseline="30000" dirty="0"/>
              <a:t>†</a:t>
            </a:r>
          </a:p>
          <a:p>
            <a:pPr lvl="1"/>
            <a:r>
              <a:rPr lang="en-US" b="1" dirty="0"/>
              <a:t>Species of Conservation Need</a:t>
            </a:r>
            <a:r>
              <a:rPr lang="en-US" b="1" baseline="30000" dirty="0"/>
              <a:t>‡</a:t>
            </a:r>
          </a:p>
          <a:p>
            <a:pPr lvl="1"/>
            <a:r>
              <a:rPr lang="en-US" b="1" dirty="0"/>
              <a:t>Facultative users </a:t>
            </a:r>
          </a:p>
          <a:p>
            <a:pPr marL="457200" lvl="1" indent="0">
              <a:buNone/>
            </a:pPr>
            <a:endParaRPr lang="en-US" b="1" dirty="0">
              <a:solidFill>
                <a:schemeClr val="bg1"/>
              </a:solidFill>
            </a:endParaRPr>
          </a:p>
          <a:p>
            <a:endParaRPr lang="en-US" dirty="0"/>
          </a:p>
        </p:txBody>
      </p:sp>
      <p:pic>
        <p:nvPicPr>
          <p:cNvPr id="3" name="Picture 2"/>
          <p:cNvPicPr>
            <a:picLocks noChangeAspect="1"/>
          </p:cNvPicPr>
          <p:nvPr/>
        </p:nvPicPr>
        <p:blipFill>
          <a:blip r:embed="rId3"/>
          <a:stretch>
            <a:fillRect/>
          </a:stretch>
        </p:blipFill>
        <p:spPr>
          <a:xfrm>
            <a:off x="6642699" y="891337"/>
            <a:ext cx="4686300" cy="4495800"/>
          </a:xfrm>
          <a:prstGeom prst="rect">
            <a:avLst/>
          </a:prstGeom>
        </p:spPr>
      </p:pic>
      <p:pic>
        <p:nvPicPr>
          <p:cNvPr id="1028" name="Picture 4" descr="Image result for spikedace"/>
          <p:cNvPicPr>
            <a:picLocks noChangeAspect="1" noChangeArrowheads="1"/>
          </p:cNvPicPr>
          <p:nvPr/>
        </p:nvPicPr>
        <p:blipFill rotWithShape="1">
          <a:blip r:embed="rId4">
            <a:extLst>
              <a:ext uri="{28A0092B-C50C-407E-A947-70E740481C1C}">
                <a14:useLocalDpi xmlns:a14="http://schemas.microsoft.com/office/drawing/2010/main" val="0"/>
              </a:ext>
            </a:extLst>
          </a:blip>
          <a:srcRect l="18863" t="29130" r="12653" b="38315"/>
          <a:stretch/>
        </p:blipFill>
        <p:spPr bwMode="auto">
          <a:xfrm>
            <a:off x="1315528" y="4239824"/>
            <a:ext cx="4226944" cy="1147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358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080000" cy="1325563"/>
          </a:xfrm>
        </p:spPr>
        <p:txBody>
          <a:bodyPr/>
          <a:lstStyle/>
          <a:p>
            <a:pPr algn="ctr"/>
            <a:r>
              <a:rPr lang="en-US" b="1" dirty="0">
                <a:latin typeface="+mn-lt"/>
              </a:rPr>
              <a:t>Willow Lake</a:t>
            </a:r>
          </a:p>
        </p:txBody>
      </p:sp>
      <p:sp>
        <p:nvSpPr>
          <p:cNvPr id="8" name="Content Placeholder 7"/>
          <p:cNvSpPr>
            <a:spLocks noGrp="1"/>
          </p:cNvSpPr>
          <p:nvPr>
            <p:ph sz="half" idx="1"/>
          </p:nvPr>
        </p:nvSpPr>
        <p:spPr>
          <a:xfrm>
            <a:off x="838200" y="1825625"/>
            <a:ext cx="5080000" cy="4351338"/>
          </a:xfrm>
        </p:spPr>
        <p:txBody>
          <a:bodyPr/>
          <a:lstStyle/>
          <a:p>
            <a:r>
              <a:rPr lang="en-US" b="1" dirty="0"/>
              <a:t>Audubon Important Bird Area </a:t>
            </a:r>
          </a:p>
          <a:p>
            <a:pPr lvl="1"/>
            <a:r>
              <a:rPr lang="en-US" b="1" dirty="0"/>
              <a:t>Prescott Audubon Society biennial </a:t>
            </a:r>
            <a:r>
              <a:rPr lang="en-US" b="1" dirty="0" err="1"/>
              <a:t>waterbird</a:t>
            </a:r>
            <a:r>
              <a:rPr lang="en-US" b="1" dirty="0"/>
              <a:t> surveys </a:t>
            </a:r>
          </a:p>
          <a:p>
            <a:r>
              <a:rPr lang="en-US" b="1" dirty="0"/>
              <a:t>Can we detect </a:t>
            </a:r>
            <a:r>
              <a:rPr lang="en-US" b="1" dirty="0" err="1"/>
              <a:t>waterbirds</a:t>
            </a:r>
            <a:r>
              <a:rPr lang="en-US" b="1" dirty="0"/>
              <a:t>?</a:t>
            </a:r>
          </a:p>
          <a:p>
            <a:pPr lvl="1"/>
            <a:r>
              <a:rPr lang="en-US" b="1" dirty="0"/>
              <a:t>14/26 species from 11 L of water at 8 sites </a:t>
            </a:r>
          </a:p>
          <a:p>
            <a:pPr lvl="1"/>
            <a:r>
              <a:rPr lang="en-US" b="1" dirty="0"/>
              <a:t>Wood Duck </a:t>
            </a:r>
          </a:p>
          <a:p>
            <a:pPr lvl="1"/>
            <a:r>
              <a:rPr lang="en-US" b="1" dirty="0"/>
              <a:t>Unknown sequences</a:t>
            </a:r>
          </a:p>
          <a:p>
            <a:endParaRPr lang="en-US" dirty="0"/>
          </a:p>
        </p:txBody>
      </p:sp>
      <p:pic>
        <p:nvPicPr>
          <p:cNvPr id="5" name="Picture 4"/>
          <p:cNvPicPr>
            <a:picLocks noChangeAspect="1"/>
          </p:cNvPicPr>
          <p:nvPr/>
        </p:nvPicPr>
        <p:blipFill>
          <a:blip r:embed="rId3"/>
          <a:stretch>
            <a:fillRect/>
          </a:stretch>
        </p:blipFill>
        <p:spPr>
          <a:xfrm>
            <a:off x="5918200" y="365125"/>
            <a:ext cx="5948482" cy="6016542"/>
          </a:xfrm>
          <a:prstGeom prst="rect">
            <a:avLst/>
          </a:prstGeom>
        </p:spPr>
      </p:pic>
    </p:spTree>
    <p:extLst>
      <p:ext uri="{BB962C8B-B14F-4D97-AF65-F5344CB8AC3E}">
        <p14:creationId xmlns:p14="http://schemas.microsoft.com/office/powerpoint/2010/main" val="924820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16" y="1894904"/>
            <a:ext cx="11137900" cy="4406900"/>
          </a:xfrm>
          <a:prstGeom prst="rect">
            <a:avLst/>
          </a:prstGeom>
        </p:spPr>
      </p:pic>
      <p:sp>
        <p:nvSpPr>
          <p:cNvPr id="7" name="Title 1"/>
          <p:cNvSpPr txBox="1">
            <a:spLocks/>
          </p:cNvSpPr>
          <p:nvPr/>
        </p:nvSpPr>
        <p:spPr>
          <a:xfrm>
            <a:off x="838200" y="365125"/>
            <a:ext cx="10859516" cy="1079627"/>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mn-lt"/>
              </a:rPr>
              <a:t>Stock Tanks and Natural Springs </a:t>
            </a:r>
            <a:r>
              <a:rPr lang="mr-IN" b="1" dirty="0">
                <a:latin typeface="+mn-lt"/>
              </a:rPr>
              <a:t>–</a:t>
            </a:r>
            <a:r>
              <a:rPr lang="en-US" b="1" dirty="0">
                <a:latin typeface="+mn-lt"/>
              </a:rPr>
              <a:t> </a:t>
            </a:r>
            <a:br>
              <a:rPr lang="en-US" b="1" dirty="0">
                <a:latin typeface="+mn-lt"/>
              </a:rPr>
            </a:br>
            <a:r>
              <a:rPr lang="en-US" b="1" dirty="0">
                <a:latin typeface="+mn-lt"/>
              </a:rPr>
              <a:t>Prescott National Forest </a:t>
            </a:r>
          </a:p>
        </p:txBody>
      </p:sp>
    </p:spTree>
    <p:extLst>
      <p:ext uri="{BB962C8B-B14F-4D97-AF65-F5344CB8AC3E}">
        <p14:creationId xmlns:p14="http://schemas.microsoft.com/office/powerpoint/2010/main" val="135625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7"/>
          <p:cNvSpPr txBox="1">
            <a:spLocks/>
          </p:cNvSpPr>
          <p:nvPr/>
        </p:nvSpPr>
        <p:spPr>
          <a:xfrm>
            <a:off x="838200" y="1825625"/>
            <a:ext cx="104089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8 vertebrate species detected from 8 sites </a:t>
            </a:r>
          </a:p>
          <a:p>
            <a:pPr lvl="1"/>
            <a:r>
              <a:rPr lang="en-US" b="1" dirty="0"/>
              <a:t>5 natural springs </a:t>
            </a:r>
          </a:p>
          <a:p>
            <a:pPr lvl="1"/>
            <a:r>
              <a:rPr lang="en-US" b="1" dirty="0"/>
              <a:t>3 stock tanks </a:t>
            </a:r>
          </a:p>
          <a:p>
            <a:pPr lvl="1"/>
            <a:endParaRPr lang="en-US" b="1" dirty="0"/>
          </a:p>
          <a:p>
            <a:r>
              <a:rPr lang="en-US" b="1" dirty="0"/>
              <a:t>1.9 million sequences generated during sequencing </a:t>
            </a:r>
          </a:p>
          <a:p>
            <a:pPr lvl="1"/>
            <a:r>
              <a:rPr lang="en-US" b="1" dirty="0"/>
              <a:t>1.85 million belonged to invertebrates </a:t>
            </a:r>
          </a:p>
          <a:p>
            <a:pPr lvl="1"/>
            <a:endParaRPr lang="en-US" b="1" dirty="0"/>
          </a:p>
          <a:p>
            <a:r>
              <a:rPr lang="en-US" b="1" dirty="0"/>
              <a:t>Amplification of invertebrate eDNA associated with 16S primers may interfere with detection of vertebrate eDNA</a:t>
            </a:r>
          </a:p>
        </p:txBody>
      </p:sp>
      <p:sp>
        <p:nvSpPr>
          <p:cNvPr id="5" name="Title 1"/>
          <p:cNvSpPr txBox="1">
            <a:spLocks/>
          </p:cNvSpPr>
          <p:nvPr/>
        </p:nvSpPr>
        <p:spPr>
          <a:xfrm>
            <a:off x="838200" y="365125"/>
            <a:ext cx="10859516" cy="1079627"/>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mn-lt"/>
              </a:rPr>
              <a:t>Stock Tanks and Natural Springs </a:t>
            </a:r>
            <a:r>
              <a:rPr lang="mr-IN" b="1" dirty="0">
                <a:latin typeface="+mn-lt"/>
              </a:rPr>
              <a:t>–</a:t>
            </a:r>
            <a:r>
              <a:rPr lang="en-US" b="1" dirty="0">
                <a:latin typeface="+mn-lt"/>
              </a:rPr>
              <a:t> </a:t>
            </a:r>
            <a:br>
              <a:rPr lang="en-US" b="1" dirty="0">
                <a:latin typeface="+mn-lt"/>
              </a:rPr>
            </a:br>
            <a:r>
              <a:rPr lang="en-US" b="1" dirty="0">
                <a:latin typeface="+mn-lt"/>
              </a:rPr>
              <a:t>Prescott National Forest </a:t>
            </a:r>
          </a:p>
        </p:txBody>
      </p:sp>
    </p:spTree>
    <p:extLst>
      <p:ext uri="{BB962C8B-B14F-4D97-AF65-F5344CB8AC3E}">
        <p14:creationId xmlns:p14="http://schemas.microsoft.com/office/powerpoint/2010/main" val="203561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717" y="440840"/>
            <a:ext cx="10431635" cy="1325563"/>
          </a:xfrm>
        </p:spPr>
        <p:txBody>
          <a:bodyPr/>
          <a:lstStyle/>
          <a:p>
            <a:pPr algn="ctr"/>
            <a:r>
              <a:rPr lang="en-US" b="1" dirty="0">
                <a:latin typeface="+mn-lt"/>
              </a:rPr>
              <a:t>Discussion</a:t>
            </a:r>
          </a:p>
        </p:txBody>
      </p:sp>
      <p:sp>
        <p:nvSpPr>
          <p:cNvPr id="3" name="Content Placeholder 2"/>
          <p:cNvSpPr>
            <a:spLocks noGrp="1"/>
          </p:cNvSpPr>
          <p:nvPr>
            <p:ph idx="1"/>
          </p:nvPr>
        </p:nvSpPr>
        <p:spPr>
          <a:xfrm>
            <a:off x="721717" y="1901340"/>
            <a:ext cx="5350310" cy="4351338"/>
          </a:xfrm>
        </p:spPr>
        <p:txBody>
          <a:bodyPr>
            <a:normAutofit/>
          </a:bodyPr>
          <a:lstStyle/>
          <a:p>
            <a:r>
              <a:rPr lang="en-US" sz="3200" b="1" dirty="0"/>
              <a:t>Limitations </a:t>
            </a:r>
          </a:p>
          <a:p>
            <a:pPr lvl="1"/>
            <a:r>
              <a:rPr lang="en-US" sz="2800" b="1" dirty="0"/>
              <a:t>Many species not in </a:t>
            </a:r>
            <a:r>
              <a:rPr lang="en-US" sz="2800" b="1" dirty="0" err="1"/>
              <a:t>GenBank</a:t>
            </a:r>
            <a:endParaRPr lang="en-US" sz="2800" b="1" dirty="0"/>
          </a:p>
          <a:p>
            <a:pPr lvl="1"/>
            <a:r>
              <a:rPr lang="en-US" sz="2800" b="1" dirty="0"/>
              <a:t>Not always species-specific</a:t>
            </a:r>
          </a:p>
          <a:p>
            <a:pPr lvl="1"/>
            <a:r>
              <a:rPr lang="en-US" sz="2800" b="1" dirty="0"/>
              <a:t>Invertebrate detection </a:t>
            </a:r>
          </a:p>
          <a:p>
            <a:r>
              <a:rPr lang="en-US" sz="3200" b="1" dirty="0"/>
              <a:t>eDNA dynamics are complex</a:t>
            </a:r>
          </a:p>
          <a:p>
            <a:pPr lvl="1"/>
            <a:r>
              <a:rPr lang="en-US" sz="2800" b="1" dirty="0"/>
              <a:t>Physical and chemical factors </a:t>
            </a:r>
          </a:p>
          <a:p>
            <a:pPr lvl="1"/>
            <a:r>
              <a:rPr lang="en-US" sz="2800" b="1" dirty="0"/>
              <a:t>eDNA introductions</a:t>
            </a:r>
          </a:p>
        </p:txBody>
      </p:sp>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536" y="1901340"/>
            <a:ext cx="5008816" cy="330210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92189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Conclusions</a:t>
            </a:r>
          </a:p>
        </p:txBody>
      </p:sp>
      <p:sp>
        <p:nvSpPr>
          <p:cNvPr id="3" name="Content Placeholder 2"/>
          <p:cNvSpPr>
            <a:spLocks noGrp="1"/>
          </p:cNvSpPr>
          <p:nvPr>
            <p:ph idx="1"/>
          </p:nvPr>
        </p:nvSpPr>
        <p:spPr/>
        <p:txBody>
          <a:bodyPr/>
          <a:lstStyle/>
          <a:p>
            <a:r>
              <a:rPr lang="en-US" b="1" dirty="0"/>
              <a:t>Powerful tool for monitoring vertebrate wildlife populations for wildlife management and conservation</a:t>
            </a:r>
          </a:p>
          <a:p>
            <a:endParaRPr lang="en-US" b="1" dirty="0"/>
          </a:p>
          <a:p>
            <a:r>
              <a:rPr lang="en-US" b="1" dirty="0"/>
              <a:t>Potentially use to monitor invertebrate populations </a:t>
            </a:r>
          </a:p>
          <a:p>
            <a:pPr lvl="1"/>
            <a:r>
              <a:rPr lang="en-US" b="1" dirty="0"/>
              <a:t>Additional research needed </a:t>
            </a:r>
          </a:p>
        </p:txBody>
      </p:sp>
    </p:spTree>
    <p:extLst>
      <p:ext uri="{BB962C8B-B14F-4D97-AF65-F5344CB8AC3E}">
        <p14:creationId xmlns:p14="http://schemas.microsoft.com/office/powerpoint/2010/main" val="69862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1615"/>
            <a:ext cx="10515600" cy="1325563"/>
          </a:xfrm>
        </p:spPr>
        <p:txBody>
          <a:bodyPr/>
          <a:lstStyle/>
          <a:p>
            <a:pPr algn="ctr"/>
            <a:r>
              <a:rPr lang="en-US" b="1" dirty="0">
                <a:latin typeface="+mn-lt"/>
              </a:rPr>
              <a:t>Future Projects </a:t>
            </a:r>
          </a:p>
        </p:txBody>
      </p:sp>
      <p:pic>
        <p:nvPicPr>
          <p:cNvPr id="8" name="Picture 7">
            <a:extLst>
              <a:ext uri="{FF2B5EF4-FFF2-40B4-BE49-F238E27FC236}">
                <a16:creationId xmlns:a16="http://schemas.microsoft.com/office/drawing/2014/main" xmlns="" id="{2F54B965-8244-438D-8F5A-B5E59405CD15}"/>
              </a:ext>
            </a:extLst>
          </p:cNvPr>
          <p:cNvPicPr>
            <a:picLocks noChangeAspect="1"/>
          </p:cNvPicPr>
          <p:nvPr/>
        </p:nvPicPr>
        <p:blipFill>
          <a:blip r:embed="rId3"/>
          <a:stretch>
            <a:fillRect/>
          </a:stretch>
        </p:blipFill>
        <p:spPr>
          <a:xfrm>
            <a:off x="7112270" y="1658697"/>
            <a:ext cx="3634592" cy="4229209"/>
          </a:xfrm>
          <a:prstGeom prst="rect">
            <a:avLst/>
          </a:prstGeom>
        </p:spPr>
      </p:pic>
      <p:sp>
        <p:nvSpPr>
          <p:cNvPr id="9" name="Content Placeholder 2"/>
          <p:cNvSpPr>
            <a:spLocks noGrp="1"/>
          </p:cNvSpPr>
          <p:nvPr>
            <p:ph idx="1"/>
          </p:nvPr>
        </p:nvSpPr>
        <p:spPr>
          <a:xfrm>
            <a:off x="721716" y="1901340"/>
            <a:ext cx="5783615" cy="4351338"/>
          </a:xfrm>
        </p:spPr>
        <p:txBody>
          <a:bodyPr>
            <a:normAutofit/>
          </a:bodyPr>
          <a:lstStyle/>
          <a:p>
            <a:r>
              <a:rPr lang="en-US" sz="3200" b="1" dirty="0"/>
              <a:t>Current and future projects: </a:t>
            </a:r>
          </a:p>
          <a:p>
            <a:pPr lvl="1"/>
            <a:r>
              <a:rPr lang="en-US" sz="2400" b="1" dirty="0"/>
              <a:t>Continue work on the Verde River </a:t>
            </a:r>
          </a:p>
          <a:p>
            <a:pPr lvl="1"/>
            <a:r>
              <a:rPr lang="en-US" b="1" dirty="0"/>
              <a:t>eDNA versus traditional surveys </a:t>
            </a:r>
          </a:p>
          <a:p>
            <a:pPr lvl="1"/>
            <a:r>
              <a:rPr lang="en-US" b="1" dirty="0"/>
              <a:t>Colorado River (Moab, Utah) </a:t>
            </a:r>
          </a:p>
          <a:p>
            <a:pPr lvl="1"/>
            <a:r>
              <a:rPr lang="en-US" sz="2400" b="1" dirty="0"/>
              <a:t>Rietvlei Dam (Pretoria, South Africa)</a:t>
            </a:r>
          </a:p>
        </p:txBody>
      </p:sp>
    </p:spTree>
    <p:extLst>
      <p:ext uri="{BB962C8B-B14F-4D97-AF65-F5344CB8AC3E}">
        <p14:creationId xmlns:p14="http://schemas.microsoft.com/office/powerpoint/2010/main" val="727072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83649" cy="1325563"/>
          </a:xfrm>
        </p:spPr>
        <p:txBody>
          <a:bodyPr/>
          <a:lstStyle/>
          <a:p>
            <a:pPr algn="ctr"/>
            <a:r>
              <a:rPr lang="en-US" b="1" dirty="0">
                <a:latin typeface="+mn-lt"/>
              </a:rPr>
              <a:t>Acknowledgements</a:t>
            </a:r>
          </a:p>
        </p:txBody>
      </p:sp>
      <p:sp>
        <p:nvSpPr>
          <p:cNvPr id="3" name="Content Placeholder 2"/>
          <p:cNvSpPr>
            <a:spLocks noGrp="1"/>
          </p:cNvSpPr>
          <p:nvPr>
            <p:ph idx="1"/>
          </p:nvPr>
        </p:nvSpPr>
        <p:spPr>
          <a:xfrm>
            <a:off x="838200" y="1825625"/>
            <a:ext cx="6769100" cy="4351338"/>
          </a:xfrm>
        </p:spPr>
        <p:txBody>
          <a:bodyPr>
            <a:normAutofit lnSpcReduction="10000"/>
          </a:bodyPr>
          <a:lstStyle/>
          <a:p>
            <a:r>
              <a:rPr lang="en-US" sz="2400" b="1" dirty="0"/>
              <a:t>Partners – Matthew </a:t>
            </a:r>
            <a:r>
              <a:rPr lang="en-US" sz="2400" b="1" dirty="0" err="1"/>
              <a:t>Chmiel</a:t>
            </a:r>
            <a:r>
              <a:rPr lang="en-US" sz="2400" b="1" dirty="0"/>
              <a:t>, Kris </a:t>
            </a:r>
            <a:r>
              <a:rPr lang="en-US" sz="2400" b="1" dirty="0" err="1"/>
              <a:t>Stahr</a:t>
            </a:r>
            <a:r>
              <a:rPr lang="en-US" sz="2400" b="1" dirty="0"/>
              <a:t>, and Gregg Cummins (Arizona Game and Fish Department), Matt O’Neill and Francisco Anaya (U.S. Forest Service)</a:t>
            </a:r>
          </a:p>
          <a:p>
            <a:r>
              <a:rPr lang="en-US" sz="2400" b="1" dirty="0"/>
              <a:t>Research Assistants – Berenice Andrea </a:t>
            </a:r>
            <a:r>
              <a:rPr lang="en-US" sz="2400" b="1" dirty="0" err="1"/>
              <a:t>Carerras</a:t>
            </a:r>
            <a:r>
              <a:rPr lang="en-US" sz="2400" b="1" dirty="0"/>
              <a:t> </a:t>
            </a:r>
            <a:r>
              <a:rPr lang="en-US" sz="2400" b="1" dirty="0" err="1"/>
              <a:t>Mendiolea</a:t>
            </a:r>
            <a:r>
              <a:rPr lang="en-US" sz="2400" b="1" dirty="0"/>
              <a:t>, Courtney Turner-Rathbone, and Anna </a:t>
            </a:r>
            <a:r>
              <a:rPr lang="en-US" sz="2400" b="1" dirty="0" err="1"/>
              <a:t>Wockenfuss</a:t>
            </a:r>
            <a:endParaRPr lang="en-US" sz="2400" b="1" dirty="0"/>
          </a:p>
          <a:p>
            <a:r>
              <a:rPr lang="en-US" sz="2400" b="1" dirty="0"/>
              <a:t>Field Technicians – Jessica </a:t>
            </a:r>
            <a:r>
              <a:rPr lang="en-US" sz="2400" b="1" dirty="0" err="1"/>
              <a:t>Geier</a:t>
            </a:r>
            <a:r>
              <a:rPr lang="en-US" sz="2400" b="1" dirty="0"/>
              <a:t>, Sam Bellis, Maria Icenogle, Russ Smith, Mitchel </a:t>
            </a:r>
            <a:r>
              <a:rPr lang="en-US" sz="2400" b="1" dirty="0" err="1"/>
              <a:t>Haug</a:t>
            </a:r>
            <a:r>
              <a:rPr lang="en-US" sz="2400" b="1" dirty="0"/>
              <a:t>, Lee </a:t>
            </a:r>
            <a:r>
              <a:rPr lang="en-US" sz="2400" b="1" dirty="0" err="1"/>
              <a:t>Lor</a:t>
            </a:r>
            <a:r>
              <a:rPr lang="en-US" sz="2400" b="1" dirty="0"/>
              <a:t>, Gary </a:t>
            </a:r>
            <a:r>
              <a:rPr lang="en-US" sz="2400" b="1" dirty="0" err="1"/>
              <a:t>Fussell</a:t>
            </a:r>
            <a:r>
              <a:rPr lang="en-US" sz="2400" b="1" dirty="0"/>
              <a:t>, </a:t>
            </a:r>
            <a:r>
              <a:rPr lang="en-US" sz="2400" b="1" dirty="0" err="1"/>
              <a:t>Jacqi</a:t>
            </a:r>
            <a:r>
              <a:rPr lang="en-US" sz="2400" b="1" dirty="0"/>
              <a:t> Rollins, and </a:t>
            </a:r>
            <a:r>
              <a:rPr lang="en-US" sz="2400" b="1" dirty="0" err="1"/>
              <a:t>Roycelynne</a:t>
            </a:r>
            <a:r>
              <a:rPr lang="en-US" sz="2400" b="1" dirty="0"/>
              <a:t> </a:t>
            </a:r>
            <a:r>
              <a:rPr lang="en-US" sz="2400" b="1" dirty="0" err="1"/>
              <a:t>Reble</a:t>
            </a:r>
            <a:endParaRPr lang="en-US" sz="2400" b="1" dirty="0"/>
          </a:p>
          <a:p>
            <a:r>
              <a:rPr lang="en-US" sz="2400" b="1" dirty="0"/>
              <a:t>ERAU colleagues </a:t>
            </a:r>
            <a:r>
              <a:rPr lang="mr-IN" sz="2400" b="1" dirty="0"/>
              <a:t>–</a:t>
            </a:r>
            <a:r>
              <a:rPr lang="en-US" sz="2400" b="1" dirty="0"/>
              <a:t> Dr. Anne Boettcher, Dr. Kathy </a:t>
            </a:r>
            <a:r>
              <a:rPr lang="en-US" sz="2400" b="1" dirty="0" err="1"/>
              <a:t>Lustyk</a:t>
            </a:r>
            <a:r>
              <a:rPr lang="en-US" sz="2400" b="1" dirty="0"/>
              <a:t>, and Dr. Quentin Bailey</a:t>
            </a:r>
          </a:p>
        </p:txBody>
      </p:sp>
      <p:pic>
        <p:nvPicPr>
          <p:cNvPr id="8" name="Picture 2" descr="Image result for embry riddle u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3341" y="459972"/>
            <a:ext cx="2270367" cy="22703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a:srcRect t="7404" b="12149"/>
          <a:stretch/>
        </p:blipFill>
        <p:spPr>
          <a:xfrm>
            <a:off x="7821849" y="5378633"/>
            <a:ext cx="3053350" cy="578530"/>
          </a:xfrm>
          <a:prstGeom prst="rect">
            <a:avLst/>
          </a:prstGeom>
        </p:spPr>
      </p:pic>
      <p:pic>
        <p:nvPicPr>
          <p:cNvPr id="10" name="Picture 2" descr="Image result for NASA log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235" r="19783"/>
          <a:stretch/>
        </p:blipFill>
        <p:spPr bwMode="auto">
          <a:xfrm>
            <a:off x="7773282" y="2593471"/>
            <a:ext cx="3321438" cy="2815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99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b="1" dirty="0">
                <a:latin typeface="+mn-lt"/>
              </a:rPr>
              <a:t>Environmental DNA (</a:t>
            </a:r>
            <a:r>
              <a:rPr lang="en-US" b="1" dirty="0" err="1">
                <a:latin typeface="+mn-lt"/>
              </a:rPr>
              <a:t>eDNA</a:t>
            </a:r>
            <a:r>
              <a:rPr lang="en-US" b="1" dirty="0">
                <a:latin typeface="+mn-lt"/>
              </a:rPr>
              <a:t>) </a:t>
            </a:r>
          </a:p>
        </p:txBody>
      </p:sp>
      <p:sp>
        <p:nvSpPr>
          <p:cNvPr id="3" name="Content Placeholder 2"/>
          <p:cNvSpPr>
            <a:spLocks noGrp="1"/>
          </p:cNvSpPr>
          <p:nvPr>
            <p:ph idx="1"/>
          </p:nvPr>
        </p:nvSpPr>
        <p:spPr>
          <a:xfrm>
            <a:off x="838200" y="1601567"/>
            <a:ext cx="10515600" cy="4351338"/>
          </a:xfrm>
        </p:spPr>
        <p:txBody>
          <a:bodyPr/>
          <a:lstStyle/>
          <a:p>
            <a:pPr marL="0" indent="0" algn="ctr">
              <a:lnSpc>
                <a:spcPct val="100000"/>
              </a:lnSpc>
              <a:spcBef>
                <a:spcPts val="0"/>
              </a:spcBef>
              <a:buNone/>
            </a:pPr>
            <a:r>
              <a:rPr lang="en-US" b="1" dirty="0"/>
              <a:t>All organisms leave a genetic fingerprint in their environment, we can detect these in samples of air, water, and soil </a:t>
            </a:r>
          </a:p>
        </p:txBody>
      </p:sp>
      <p:pic>
        <p:nvPicPr>
          <p:cNvPr id="1026" name="Picture 2" descr="Image result for environmental D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4198" y="2927130"/>
            <a:ext cx="5103604" cy="3400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074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eDNA Metabarcoding </a:t>
            </a:r>
          </a:p>
        </p:txBody>
      </p:sp>
      <p:sp>
        <p:nvSpPr>
          <p:cNvPr id="3" name="Content Placeholder 2"/>
          <p:cNvSpPr>
            <a:spLocks noGrp="1"/>
          </p:cNvSpPr>
          <p:nvPr>
            <p:ph idx="1"/>
          </p:nvPr>
        </p:nvSpPr>
        <p:spPr>
          <a:xfrm>
            <a:off x="838200" y="1854534"/>
            <a:ext cx="4936958" cy="4351338"/>
          </a:xfrm>
        </p:spPr>
        <p:txBody>
          <a:bodyPr>
            <a:normAutofit/>
          </a:bodyPr>
          <a:lstStyle/>
          <a:p>
            <a:r>
              <a:rPr lang="en-US" b="1" dirty="0"/>
              <a:t>Targets entire taxonomic groups</a:t>
            </a:r>
          </a:p>
          <a:p>
            <a:r>
              <a:rPr lang="en-US" b="1" dirty="0"/>
              <a:t>Next-generation sequencing </a:t>
            </a:r>
          </a:p>
          <a:p>
            <a:pPr marL="0" indent="0">
              <a:buNone/>
            </a:pPr>
            <a:endParaRPr lang="en-US" b="1" dirty="0"/>
          </a:p>
          <a:p>
            <a:r>
              <a:rPr lang="en-US" b="1" dirty="0"/>
              <a:t>Advantages </a:t>
            </a:r>
          </a:p>
          <a:p>
            <a:pPr lvl="1"/>
            <a:r>
              <a:rPr lang="en-US" b="1" dirty="0"/>
              <a:t>Less stressful to target species </a:t>
            </a:r>
          </a:p>
          <a:p>
            <a:pPr lvl="1"/>
            <a:r>
              <a:rPr lang="en-US" b="1" dirty="0"/>
              <a:t>Less time and money required </a:t>
            </a:r>
          </a:p>
          <a:p>
            <a:pPr lvl="1"/>
            <a:r>
              <a:rPr lang="en-US" b="1" dirty="0"/>
              <a:t>Can detect rare and cryptic species </a:t>
            </a:r>
          </a:p>
        </p:txBody>
      </p:sp>
      <p:pic>
        <p:nvPicPr>
          <p:cNvPr id="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231" y="1854534"/>
            <a:ext cx="5445569" cy="3949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071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eDNA at Embry-Riddle</a:t>
            </a:r>
          </a:p>
        </p:txBody>
      </p:sp>
      <p:sp>
        <p:nvSpPr>
          <p:cNvPr id="3" name="Content Placeholder 2"/>
          <p:cNvSpPr>
            <a:spLocks noGrp="1"/>
          </p:cNvSpPr>
          <p:nvPr>
            <p:ph idx="1"/>
          </p:nvPr>
        </p:nvSpPr>
        <p:spPr>
          <a:xfrm>
            <a:off x="678094" y="1825625"/>
            <a:ext cx="5234104" cy="4351338"/>
          </a:xfrm>
        </p:spPr>
        <p:txBody>
          <a:bodyPr>
            <a:normAutofit/>
          </a:bodyPr>
          <a:lstStyle/>
          <a:p>
            <a:r>
              <a:rPr lang="en-US" b="1" dirty="0"/>
              <a:t>Designed a 16S rRNA </a:t>
            </a:r>
            <a:r>
              <a:rPr lang="en-US" b="1" dirty="0" err="1"/>
              <a:t>mtDNA</a:t>
            </a:r>
            <a:r>
              <a:rPr lang="en-US" b="1" dirty="0"/>
              <a:t> vertebrate </a:t>
            </a:r>
            <a:r>
              <a:rPr lang="en-US" b="1" dirty="0" err="1"/>
              <a:t>metabarcoding</a:t>
            </a:r>
            <a:r>
              <a:rPr lang="en-US" b="1" dirty="0"/>
              <a:t> protocol using universal primers (</a:t>
            </a:r>
            <a:r>
              <a:rPr lang="en-US" b="1" dirty="0" err="1"/>
              <a:t>Vences</a:t>
            </a:r>
            <a:r>
              <a:rPr lang="en-US" b="1" dirty="0"/>
              <a:t> et al. 2016)</a:t>
            </a:r>
          </a:p>
          <a:p>
            <a:r>
              <a:rPr lang="en-US" b="1" dirty="0"/>
              <a:t>Pilot studies in Central Arizona</a:t>
            </a:r>
          </a:p>
          <a:p>
            <a:pPr lvl="1"/>
            <a:r>
              <a:rPr lang="en-US" b="1" dirty="0"/>
              <a:t>Verde River and Fossil Creek</a:t>
            </a:r>
          </a:p>
          <a:p>
            <a:pPr lvl="1"/>
            <a:r>
              <a:rPr lang="en-US" b="1" dirty="0"/>
              <a:t>Watson and Willow Lakes </a:t>
            </a:r>
          </a:p>
          <a:p>
            <a:pPr lvl="1"/>
            <a:r>
              <a:rPr lang="en-US" b="1" dirty="0"/>
              <a:t>Stock Tanks and Natural Springs in Prescott National Forest </a:t>
            </a:r>
          </a:p>
        </p:txBody>
      </p:sp>
      <p:pic>
        <p:nvPicPr>
          <p:cNvPr id="9" name="Content Placeholder 8"/>
          <p:cNvPicPr>
            <a:picLocks noGrp="1" noChangeAspect="1"/>
          </p:cNvPicPr>
          <p:nvPr>
            <p:ph sz="half" idx="4294967295"/>
          </p:nvPr>
        </p:nvPicPr>
        <p:blipFill rotWithShape="1">
          <a:blip r:embed="rId3"/>
          <a:srcRect l="4167" t="3562" r="4249"/>
          <a:stretch/>
        </p:blipFill>
        <p:spPr>
          <a:xfrm>
            <a:off x="6071036" y="1825625"/>
            <a:ext cx="2846387" cy="364331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4357" r="4635"/>
          <a:stretch/>
        </p:blipFill>
        <p:spPr>
          <a:xfrm>
            <a:off x="9076261" y="1825625"/>
            <a:ext cx="2785874" cy="3643313"/>
          </a:xfrm>
          <a:prstGeom prst="rect">
            <a:avLst/>
          </a:prstGeom>
        </p:spPr>
      </p:pic>
    </p:spTree>
    <p:extLst>
      <p:ext uri="{BB962C8B-B14F-4D97-AF65-F5344CB8AC3E}">
        <p14:creationId xmlns:p14="http://schemas.microsoft.com/office/powerpoint/2010/main" val="660215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Sample collection protocols</a:t>
            </a:r>
          </a:p>
        </p:txBody>
      </p:sp>
      <p:sp>
        <p:nvSpPr>
          <p:cNvPr id="3" name="Content Placeholder 2"/>
          <p:cNvSpPr>
            <a:spLocks noGrp="1"/>
          </p:cNvSpPr>
          <p:nvPr>
            <p:ph idx="1"/>
          </p:nvPr>
        </p:nvSpPr>
        <p:spPr/>
        <p:txBody>
          <a:bodyPr>
            <a:normAutofit/>
          </a:bodyPr>
          <a:lstStyle/>
          <a:p>
            <a:pPr marL="0" indent="0" algn="ctr">
              <a:buNone/>
            </a:pPr>
            <a:r>
              <a:rPr lang="en-US" b="1" dirty="0"/>
              <a:t>Water samples collected in triplicate, volume is system-dependent</a:t>
            </a:r>
          </a:p>
        </p:txBody>
      </p:sp>
      <p:grpSp>
        <p:nvGrpSpPr>
          <p:cNvPr id="10" name="Group 9"/>
          <p:cNvGrpSpPr/>
          <p:nvPr/>
        </p:nvGrpSpPr>
        <p:grpSpPr>
          <a:xfrm>
            <a:off x="2398547" y="2622378"/>
            <a:ext cx="7394906" cy="3240950"/>
            <a:chOff x="1809035" y="3070951"/>
            <a:chExt cx="7394906" cy="324095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212" t="15045" r="6521"/>
            <a:stretch/>
          </p:blipFill>
          <p:spPr>
            <a:xfrm>
              <a:off x="1809035" y="3070952"/>
              <a:ext cx="2219431" cy="3240947"/>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0847" t="15045" r="17935"/>
            <a:stretch/>
          </p:blipFill>
          <p:spPr>
            <a:xfrm>
              <a:off x="7392657" y="3070951"/>
              <a:ext cx="1811284" cy="3240948"/>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10307" b="15913"/>
            <a:stretch/>
          </p:blipFill>
          <p:spPr>
            <a:xfrm>
              <a:off x="4246501" y="3073401"/>
              <a:ext cx="2928121" cy="3238500"/>
            </a:xfrm>
            <a:prstGeom prst="rect">
              <a:avLst/>
            </a:prstGeom>
          </p:spPr>
        </p:pic>
      </p:grpSp>
    </p:spTree>
    <p:extLst>
      <p:ext uri="{BB962C8B-B14F-4D97-AF65-F5344CB8AC3E}">
        <p14:creationId xmlns:p14="http://schemas.microsoft.com/office/powerpoint/2010/main" val="1992664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443694" cy="1325563"/>
          </a:xfrm>
        </p:spPr>
        <p:txBody>
          <a:bodyPr/>
          <a:lstStyle/>
          <a:p>
            <a:pPr algn="ctr"/>
            <a:r>
              <a:rPr lang="en-US" b="1" dirty="0">
                <a:latin typeface="+mn-lt"/>
              </a:rPr>
              <a:t>Laboratory protocols</a:t>
            </a:r>
          </a:p>
        </p:txBody>
      </p:sp>
      <p:sp>
        <p:nvSpPr>
          <p:cNvPr id="3" name="Content Placeholder 2"/>
          <p:cNvSpPr>
            <a:spLocks noGrp="1"/>
          </p:cNvSpPr>
          <p:nvPr>
            <p:ph sz="half" idx="1"/>
          </p:nvPr>
        </p:nvSpPr>
        <p:spPr/>
        <p:txBody>
          <a:bodyPr>
            <a:normAutofit/>
          </a:bodyPr>
          <a:lstStyle/>
          <a:p>
            <a:r>
              <a:rPr lang="en-US" b="1" dirty="0"/>
              <a:t>Extract DNA from filter </a:t>
            </a:r>
          </a:p>
          <a:p>
            <a:r>
              <a:rPr lang="en-US" b="1" dirty="0"/>
              <a:t>PCR </a:t>
            </a:r>
            <a:r>
              <a:rPr lang="mr-IN" b="1" dirty="0"/>
              <a:t>–</a:t>
            </a:r>
            <a:r>
              <a:rPr lang="en-US" b="1" dirty="0"/>
              <a:t> amplify 16S </a:t>
            </a:r>
            <a:r>
              <a:rPr lang="en-US" b="1" dirty="0" err="1"/>
              <a:t>rRNA</a:t>
            </a:r>
            <a:r>
              <a:rPr lang="en-US" b="1" dirty="0"/>
              <a:t> gene</a:t>
            </a:r>
          </a:p>
          <a:p>
            <a:r>
              <a:rPr lang="en-US" b="1" dirty="0"/>
              <a:t>Sequencing </a:t>
            </a:r>
            <a:r>
              <a:rPr lang="mr-IN" b="1" dirty="0"/>
              <a:t>–</a:t>
            </a:r>
            <a:r>
              <a:rPr lang="en-US" b="1" dirty="0"/>
              <a:t> Illumina </a:t>
            </a:r>
            <a:r>
              <a:rPr lang="en-US" b="1" dirty="0" err="1"/>
              <a:t>MiSeq</a:t>
            </a:r>
            <a:r>
              <a:rPr lang="en-US" b="1" dirty="0"/>
              <a:t> </a:t>
            </a:r>
            <a:r>
              <a:rPr lang="en-US" b="1" dirty="0" err="1"/>
              <a:t>FGx</a:t>
            </a:r>
            <a:r>
              <a:rPr lang="en-US" b="1" dirty="0"/>
              <a:t> Forensic Genomics System</a:t>
            </a:r>
          </a:p>
          <a:p>
            <a:r>
              <a:rPr lang="en-US" b="1" dirty="0"/>
              <a:t>Bioinformatics </a:t>
            </a:r>
          </a:p>
          <a:p>
            <a:pPr lvl="1"/>
            <a:r>
              <a:rPr lang="en-US" b="1" dirty="0"/>
              <a:t>Sequences clustered and identified using NCBI BLAST and </a:t>
            </a:r>
            <a:r>
              <a:rPr lang="en-US" b="1" dirty="0" err="1"/>
              <a:t>GenBank</a:t>
            </a:r>
            <a:r>
              <a:rPr lang="en-US" b="1" dirty="0"/>
              <a:t> Database </a:t>
            </a:r>
          </a:p>
          <a:p>
            <a:pPr algn="ctr"/>
            <a:endParaRPr lang="en-US" b="1" i="1" dirty="0"/>
          </a:p>
          <a:p>
            <a:pPr algn="ctr"/>
            <a:endParaRPr lang="en-US" b="1" i="1" dirty="0">
              <a:solidFill>
                <a:schemeClr val="bg1"/>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7443"/>
          <a:stretch/>
        </p:blipFill>
        <p:spPr>
          <a:xfrm>
            <a:off x="6224092" y="1690688"/>
            <a:ext cx="5057802" cy="4086820"/>
          </a:xfrm>
          <a:prstGeom prst="rect">
            <a:avLst/>
          </a:prstGeom>
        </p:spPr>
      </p:pic>
    </p:spTree>
    <p:extLst>
      <p:ext uri="{BB962C8B-B14F-4D97-AF65-F5344CB8AC3E}">
        <p14:creationId xmlns:p14="http://schemas.microsoft.com/office/powerpoint/2010/main" val="2093443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Arial" charset="0"/>
                <a:ea typeface="Arial" charset="0"/>
                <a:cs typeface="Arial" charset="0"/>
              </a:rPr>
              <a:t>Bioinformatics</a:t>
            </a:r>
          </a:p>
        </p:txBody>
      </p:sp>
      <p:sp>
        <p:nvSpPr>
          <p:cNvPr id="3" name="Content Placeholder 2"/>
          <p:cNvSpPr>
            <a:spLocks noGrp="1"/>
          </p:cNvSpPr>
          <p:nvPr>
            <p:ph idx="1"/>
          </p:nvPr>
        </p:nvSpPr>
        <p:spPr/>
        <p:txBody>
          <a:bodyPr/>
          <a:lstStyle/>
          <a:p>
            <a:pPr marL="0" indent="0" algn="ctr">
              <a:buNone/>
            </a:pPr>
            <a:r>
              <a:rPr lang="en-US" b="1" dirty="0">
                <a:latin typeface="Arial" charset="0"/>
                <a:ea typeface="Arial" charset="0"/>
                <a:cs typeface="Arial" charset="0"/>
              </a:rPr>
              <a:t>eDNA sequences clustered into operational taxonomic units (OTUs) at 97% similarity using USEARCH  – identified using NCBI BLAST and </a:t>
            </a:r>
            <a:r>
              <a:rPr lang="en-US" b="1" dirty="0" err="1">
                <a:latin typeface="Arial" charset="0"/>
                <a:ea typeface="Arial" charset="0"/>
                <a:cs typeface="Arial" charset="0"/>
              </a:rPr>
              <a:t>GenBank</a:t>
            </a:r>
            <a:r>
              <a:rPr lang="en-US" b="1" dirty="0">
                <a:latin typeface="Arial" charset="0"/>
                <a:ea typeface="Arial" charset="0"/>
                <a:cs typeface="Arial" charset="0"/>
              </a:rPr>
              <a:t> Database</a:t>
            </a:r>
          </a:p>
          <a:p>
            <a:pPr marL="0" indent="0">
              <a:buNone/>
            </a:pPr>
            <a:endParaRPr lang="en-US" dirty="0"/>
          </a:p>
        </p:txBody>
      </p:sp>
      <p:grpSp>
        <p:nvGrpSpPr>
          <p:cNvPr id="9" name="Group 8"/>
          <p:cNvGrpSpPr/>
          <p:nvPr/>
        </p:nvGrpSpPr>
        <p:grpSpPr>
          <a:xfrm>
            <a:off x="351710" y="3247553"/>
            <a:ext cx="11488580" cy="1971061"/>
            <a:chOff x="253015" y="3247553"/>
            <a:chExt cx="11488580" cy="1971061"/>
          </a:xfrm>
        </p:grpSpPr>
        <p:pic>
          <p:nvPicPr>
            <p:cNvPr id="5" name="Picture 4"/>
            <p:cNvPicPr>
              <a:picLocks noChangeAspect="1"/>
            </p:cNvPicPr>
            <p:nvPr/>
          </p:nvPicPr>
          <p:blipFill rotWithShape="1">
            <a:blip r:embed="rId3"/>
            <a:srcRect l="1672" t="3694" r="2235" b="1734"/>
            <a:stretch/>
          </p:blipFill>
          <p:spPr>
            <a:xfrm>
              <a:off x="3893820" y="3247555"/>
              <a:ext cx="3845851" cy="1971058"/>
            </a:xfrm>
            <a:prstGeom prst="rect">
              <a:avLst/>
            </a:prstGeom>
          </p:spPr>
        </p:pic>
        <p:pic>
          <p:nvPicPr>
            <p:cNvPr id="7" name="Picture 6"/>
            <p:cNvPicPr>
              <a:picLocks noChangeAspect="1"/>
            </p:cNvPicPr>
            <p:nvPr/>
          </p:nvPicPr>
          <p:blipFill>
            <a:blip r:embed="rId4"/>
            <a:stretch>
              <a:fillRect/>
            </a:stretch>
          </p:blipFill>
          <p:spPr>
            <a:xfrm>
              <a:off x="253015" y="3247553"/>
              <a:ext cx="3579312" cy="1971059"/>
            </a:xfrm>
            <a:prstGeom prst="rect">
              <a:avLst/>
            </a:prstGeom>
          </p:spPr>
        </p:pic>
        <p:pic>
          <p:nvPicPr>
            <p:cNvPr id="8" name="Picture 7"/>
            <p:cNvPicPr>
              <a:picLocks noChangeAspect="1"/>
            </p:cNvPicPr>
            <p:nvPr/>
          </p:nvPicPr>
          <p:blipFill rotWithShape="1">
            <a:blip r:embed="rId5"/>
            <a:srcRect r="15610" b="17424"/>
            <a:stretch/>
          </p:blipFill>
          <p:spPr>
            <a:xfrm>
              <a:off x="7801164" y="3247556"/>
              <a:ext cx="3940431" cy="1971058"/>
            </a:xfrm>
            <a:prstGeom prst="rect">
              <a:avLst/>
            </a:prstGeom>
          </p:spPr>
        </p:pic>
      </p:grpSp>
    </p:spTree>
    <p:extLst>
      <p:ext uri="{BB962C8B-B14F-4D97-AF65-F5344CB8AC3E}">
        <p14:creationId xmlns:p14="http://schemas.microsoft.com/office/powerpoint/2010/main" val="776565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83015"/>
            <a:ext cx="5373670" cy="4830079"/>
          </a:xfrm>
        </p:spPr>
        <p:txBody>
          <a:bodyPr>
            <a:normAutofit/>
          </a:bodyPr>
          <a:lstStyle/>
          <a:p>
            <a:r>
              <a:rPr lang="en-US" sz="3200" b="1" dirty="0"/>
              <a:t>Detected a total of 93 vertebrate species across all systems studied including: </a:t>
            </a:r>
          </a:p>
          <a:p>
            <a:pPr lvl="1"/>
            <a:r>
              <a:rPr lang="en-US" sz="2800" b="1" dirty="0"/>
              <a:t>Aquatic species</a:t>
            </a:r>
          </a:p>
          <a:p>
            <a:pPr lvl="1"/>
            <a:r>
              <a:rPr lang="en-US" sz="2800" b="1" dirty="0"/>
              <a:t>Facultative users of riparian areas </a:t>
            </a:r>
          </a:p>
          <a:p>
            <a:pPr lvl="1"/>
            <a:r>
              <a:rPr lang="en-US" sz="2800" b="1" dirty="0"/>
              <a:t>Threatened and endangered species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9824" y="1690688"/>
            <a:ext cx="4993976" cy="3745482"/>
          </a:xfrm>
          <a:prstGeom prst="rect">
            <a:avLst/>
          </a:prstGeom>
        </p:spPr>
      </p:pic>
      <p:sp>
        <p:nvSpPr>
          <p:cNvPr id="6" name="Title 1"/>
          <p:cNvSpPr txBox="1">
            <a:spLocks/>
          </p:cNvSpPr>
          <p:nvPr/>
        </p:nvSpPr>
        <p:spPr>
          <a:xfrm>
            <a:off x="838200" y="365125"/>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Results</a:t>
            </a:r>
          </a:p>
        </p:txBody>
      </p:sp>
    </p:spTree>
    <p:extLst>
      <p:ext uri="{BB962C8B-B14F-4D97-AF65-F5344CB8AC3E}">
        <p14:creationId xmlns:p14="http://schemas.microsoft.com/office/powerpoint/2010/main" val="571167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5454" y="1511784"/>
            <a:ext cx="10068691" cy="4902617"/>
          </a:xfrm>
        </p:spPr>
      </p:pic>
      <p:sp>
        <p:nvSpPr>
          <p:cNvPr id="5" name="Title 1"/>
          <p:cNvSpPr txBox="1">
            <a:spLocks/>
          </p:cNvSpPr>
          <p:nvPr/>
        </p:nvSpPr>
        <p:spPr>
          <a:xfrm>
            <a:off x="838200" y="365125"/>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Upper Verde River</a:t>
            </a:r>
          </a:p>
        </p:txBody>
      </p:sp>
    </p:spTree>
    <p:extLst>
      <p:ext uri="{BB962C8B-B14F-4D97-AF65-F5344CB8AC3E}">
        <p14:creationId xmlns:p14="http://schemas.microsoft.com/office/powerpoint/2010/main" val="20110175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229</TotalTime>
  <Words>1074</Words>
  <Application>Microsoft Macintosh PowerPoint</Application>
  <PresentationFormat>Widescreen</PresentationFormat>
  <Paragraphs>112</Paragraphs>
  <Slides>19</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Calibri</vt:lpstr>
      <vt:lpstr>Calibri Light</vt:lpstr>
      <vt:lpstr>Mangal</vt:lpstr>
      <vt:lpstr>Arial</vt:lpstr>
      <vt:lpstr>Office Theme</vt:lpstr>
      <vt:lpstr>Metabarcoding across the Desert Southwest: Using  Environmental DNA to Track Fish and Wildlife Use of  Aquatic Ecosystems</vt:lpstr>
      <vt:lpstr>Environmental DNA (eDNA) </vt:lpstr>
      <vt:lpstr>eDNA Metabarcoding </vt:lpstr>
      <vt:lpstr>eDNA at Embry-Riddle</vt:lpstr>
      <vt:lpstr>Sample collection protocols</vt:lpstr>
      <vt:lpstr>Laboratory protocols</vt:lpstr>
      <vt:lpstr>Bioinformatics</vt:lpstr>
      <vt:lpstr>PowerPoint Presentation</vt:lpstr>
      <vt:lpstr>PowerPoint Presentation</vt:lpstr>
      <vt:lpstr>PowerPoint Presentation</vt:lpstr>
      <vt:lpstr>Verde River </vt:lpstr>
      <vt:lpstr>Fossil Creek</vt:lpstr>
      <vt:lpstr>Willow Lake</vt:lpstr>
      <vt:lpstr>PowerPoint Presentation</vt:lpstr>
      <vt:lpstr>PowerPoint Presentation</vt:lpstr>
      <vt:lpstr>Discussion</vt:lpstr>
      <vt:lpstr>Conclusions</vt:lpstr>
      <vt:lpstr>Future Projects </vt:lpstr>
      <vt:lpstr>Acknowledgements</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bedavis376@gmail.com</dc:creator>
  <cp:lastModifiedBy>bedavis376@gmail.com</cp:lastModifiedBy>
  <cp:revision>34</cp:revision>
  <dcterms:created xsi:type="dcterms:W3CDTF">2020-04-02T20:57:18Z</dcterms:created>
  <dcterms:modified xsi:type="dcterms:W3CDTF">2020-04-03T21:06:11Z</dcterms:modified>
</cp:coreProperties>
</file>